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310" r:id="rId2"/>
    <p:sldId id="394" r:id="rId3"/>
    <p:sldId id="329" r:id="rId4"/>
    <p:sldId id="331" r:id="rId5"/>
    <p:sldId id="383" r:id="rId6"/>
    <p:sldId id="257" r:id="rId7"/>
    <p:sldId id="363" r:id="rId8"/>
    <p:sldId id="384" r:id="rId9"/>
    <p:sldId id="365" r:id="rId10"/>
    <p:sldId id="364" r:id="rId11"/>
    <p:sldId id="367" r:id="rId12"/>
    <p:sldId id="360" r:id="rId13"/>
    <p:sldId id="259" r:id="rId14"/>
    <p:sldId id="258" r:id="rId15"/>
    <p:sldId id="381" r:id="rId16"/>
    <p:sldId id="313" r:id="rId17"/>
    <p:sldId id="389" r:id="rId18"/>
    <p:sldId id="261" r:id="rId19"/>
    <p:sldId id="348" r:id="rId20"/>
    <p:sldId id="342" r:id="rId21"/>
    <p:sldId id="388" r:id="rId22"/>
    <p:sldId id="390" r:id="rId23"/>
    <p:sldId id="392" r:id="rId24"/>
    <p:sldId id="391" r:id="rId25"/>
    <p:sldId id="393" r:id="rId26"/>
    <p:sldId id="377" r:id="rId27"/>
    <p:sldId id="379" r:id="rId28"/>
    <p:sldId id="267" r:id="rId29"/>
    <p:sldId id="266" r:id="rId30"/>
    <p:sldId id="311" r:id="rId31"/>
    <p:sldId id="312" r:id="rId32"/>
    <p:sldId id="346" r:id="rId33"/>
    <p:sldId id="378" r:id="rId34"/>
    <p:sldId id="380" r:id="rId35"/>
    <p:sldId id="396" r:id="rId36"/>
    <p:sldId id="309" r:id="rId37"/>
    <p:sldId id="34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60"/>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47406-DC05-462B-8DB2-AA8F09724EA1}" type="slidenum">
              <a:rPr lang="en-US" smtClean="0"/>
              <a:t>9</a:t>
            </a:fld>
            <a:endParaRPr lang="en-US"/>
          </a:p>
        </p:txBody>
      </p:sp>
    </p:spTree>
    <p:extLst>
      <p:ext uri="{BB962C8B-B14F-4D97-AF65-F5344CB8AC3E}">
        <p14:creationId xmlns:p14="http://schemas.microsoft.com/office/powerpoint/2010/main" val="60512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36</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A648-CC6F-4E76-8430-4E2457C3590D}"/>
              </a:ext>
            </a:extLst>
          </p:cNvPr>
          <p:cNvSpPr>
            <a:spLocks noGrp="1"/>
          </p:cNvSpPr>
          <p:nvPr>
            <p:ph type="title"/>
          </p:nvPr>
        </p:nvSpPr>
        <p:spPr>
          <a:xfrm>
            <a:off x="94267" y="67249"/>
            <a:ext cx="11844303" cy="771738"/>
          </a:xfrm>
        </p:spPr>
        <p:txBody>
          <a:bodyPr>
            <a:noAutofit/>
          </a:bodyPr>
          <a:lstStyle/>
          <a:p>
            <a:r>
              <a:rPr lang="en-US" sz="2800" dirty="0"/>
              <a:t>The Outcome of fake news and propaganda. </a:t>
            </a:r>
            <a:r>
              <a:rPr lang="en-US" sz="2800" b="1" dirty="0"/>
              <a:t>Freedom Is Slavery</a:t>
            </a:r>
          </a:p>
        </p:txBody>
      </p:sp>
      <p:pic>
        <p:nvPicPr>
          <p:cNvPr id="1026" name="Picture 2" descr="Trump supporters near the U.S Capitol, on January 06, 2021 in Washington, DC">
            <a:extLst>
              <a:ext uri="{FF2B5EF4-FFF2-40B4-BE49-F238E27FC236}">
                <a16:creationId xmlns:a16="http://schemas.microsoft.com/office/drawing/2014/main" id="{5CA4D435-254A-450F-B7AE-F3124FDEC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 y="894833"/>
            <a:ext cx="4654193" cy="26179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D9E210-CBC0-4C1D-B60A-04E8F8AA891F}"/>
              </a:ext>
            </a:extLst>
          </p:cNvPr>
          <p:cNvSpPr txBox="1"/>
          <p:nvPr/>
        </p:nvSpPr>
        <p:spPr>
          <a:xfrm>
            <a:off x="38573" y="3547068"/>
            <a:ext cx="6113122" cy="369332"/>
          </a:xfrm>
          <a:prstGeom prst="rect">
            <a:avLst/>
          </a:prstGeom>
          <a:noFill/>
        </p:spPr>
        <p:txBody>
          <a:bodyPr wrap="square">
            <a:spAutoFit/>
          </a:bodyPr>
          <a:lstStyle/>
          <a:p>
            <a:r>
              <a:rPr lang="en-US" dirty="0"/>
              <a:t>January 6 United States Capitol attack, 2021</a:t>
            </a:r>
          </a:p>
        </p:txBody>
      </p:sp>
      <p:pic>
        <p:nvPicPr>
          <p:cNvPr id="3" name="Picture 2">
            <a:extLst>
              <a:ext uri="{FF2B5EF4-FFF2-40B4-BE49-F238E27FC236}">
                <a16:creationId xmlns:a16="http://schemas.microsoft.com/office/drawing/2014/main" id="{B4429DAD-3C30-4183-81CB-15881904C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4209" y="806118"/>
            <a:ext cx="4060048" cy="27066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B5A3E5-E600-4C80-BB64-8BBE854CDC57}"/>
              </a:ext>
            </a:extLst>
          </p:cNvPr>
          <p:cNvSpPr txBox="1"/>
          <p:nvPr/>
        </p:nvSpPr>
        <p:spPr>
          <a:xfrm>
            <a:off x="7115753" y="3454735"/>
            <a:ext cx="4668706" cy="923330"/>
          </a:xfrm>
          <a:prstGeom prst="rect">
            <a:avLst/>
          </a:prstGeom>
          <a:noFill/>
        </p:spPr>
        <p:txBody>
          <a:bodyPr wrap="square">
            <a:spAutoFit/>
          </a:bodyPr>
          <a:lstStyle/>
          <a:p>
            <a:r>
              <a:rPr lang="en-US" dirty="0"/>
              <a:t>Mark Zucker U.S. congress testimony on data privacy, fake news, global influence and past berg mistakes, 2020</a:t>
            </a:r>
          </a:p>
        </p:txBody>
      </p:sp>
      <p:sp>
        <p:nvSpPr>
          <p:cNvPr id="9" name="TextBox 8">
            <a:extLst>
              <a:ext uri="{FF2B5EF4-FFF2-40B4-BE49-F238E27FC236}">
                <a16:creationId xmlns:a16="http://schemas.microsoft.com/office/drawing/2014/main" id="{0FCB612B-9B79-4282-A192-00A653AE63C8}"/>
              </a:ext>
            </a:extLst>
          </p:cNvPr>
          <p:cNvSpPr txBox="1"/>
          <p:nvPr/>
        </p:nvSpPr>
        <p:spPr>
          <a:xfrm>
            <a:off x="-78768" y="6359513"/>
            <a:ext cx="6174768" cy="369332"/>
          </a:xfrm>
          <a:prstGeom prst="rect">
            <a:avLst/>
          </a:prstGeom>
          <a:noFill/>
        </p:spPr>
        <p:txBody>
          <a:bodyPr wrap="square">
            <a:spAutoFit/>
          </a:bodyPr>
          <a:lstStyle/>
          <a:p>
            <a:r>
              <a:rPr lang="en-US" dirty="0"/>
              <a:t>Alex Jones court Sandy Hook Elementary School shooting</a:t>
            </a:r>
          </a:p>
        </p:txBody>
      </p:sp>
      <p:pic>
        <p:nvPicPr>
          <p:cNvPr id="1028" name="Picture 4" descr="FILE - Infowars founder Alex Jones appears in court to testify during the Sandy Hook defamation damages trial at Connecticut Superior Court in Waterbury, Conn., on Thursday, Sept. 22, 2022. A six-person jury reached a verdict Wednesday, Oct. 12, 2022, saying that Jones should pay $965 million to 15 plaintiffs who suffered from his lies about the Sandy Hook school massacre. Jones and his company were found liable for damages last year. (Tyler Sizemore/Hearst Connecticut Media via AP, Pool, File)">
            <a:extLst>
              <a:ext uri="{FF2B5EF4-FFF2-40B4-BE49-F238E27FC236}">
                <a16:creationId xmlns:a16="http://schemas.microsoft.com/office/drawing/2014/main" id="{5F6971FB-CE98-464A-8B4F-55E4620CE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2" y="3916400"/>
            <a:ext cx="3370025" cy="24431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aintiff William Sherlach, left, hugs attorney Josh Koskoff while plaintiff Nicole Hockley hugs attorney Chris Mattei following the jury verdict and reading of monetary damages in the Alex Jones defamation trial at Superior Court, Wednesday, Oct. 12, 2022, in Waterbury, Conn. A six-person jury reached a verdict Wednesday, saying that Jones should pay $965 million to 15 plaintiffs who suffered from his lies about the Sandy Hook school massacre. Jones and his company were found liable for damages last year. (Brian A. Pounds/Hearst Connecticut Media via AP, Pool)">
            <a:extLst>
              <a:ext uri="{FF2B5EF4-FFF2-40B4-BE49-F238E27FC236}">
                <a16:creationId xmlns:a16="http://schemas.microsoft.com/office/drawing/2014/main" id="{36F2E950-AAF2-4BE6-BF1F-7EAE991FD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3533" y="3916401"/>
            <a:ext cx="3550914" cy="241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56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A648-CC6F-4E76-8430-4E2457C3590D}"/>
              </a:ext>
            </a:extLst>
          </p:cNvPr>
          <p:cNvSpPr>
            <a:spLocks noGrp="1"/>
          </p:cNvSpPr>
          <p:nvPr>
            <p:ph type="title"/>
          </p:nvPr>
        </p:nvSpPr>
        <p:spPr>
          <a:xfrm>
            <a:off x="94267" y="67249"/>
            <a:ext cx="11875125" cy="771738"/>
          </a:xfrm>
        </p:spPr>
        <p:txBody>
          <a:bodyPr>
            <a:normAutofit/>
          </a:bodyPr>
          <a:lstStyle/>
          <a:p>
            <a:r>
              <a:rPr lang="en-US" sz="3000" b="1" dirty="0"/>
              <a:t>The Outcome of fake news and propaganda. Ignorance Is Strength.</a:t>
            </a:r>
          </a:p>
        </p:txBody>
      </p:sp>
      <p:pic>
        <p:nvPicPr>
          <p:cNvPr id="7172" name="Picture 4">
            <a:extLst>
              <a:ext uri="{FF2B5EF4-FFF2-40B4-BE49-F238E27FC236}">
                <a16:creationId xmlns:a16="http://schemas.microsoft.com/office/drawing/2014/main" id="{C9B7741E-3A3F-444F-A9F0-68D6E6931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07" y="803513"/>
            <a:ext cx="5235086" cy="2670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489BEC8-8B4A-4D40-9D8E-8ABA7D7D4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38987"/>
            <a:ext cx="5762493" cy="2752861"/>
          </a:xfrm>
          <a:prstGeom prst="rect">
            <a:avLst/>
          </a:prstGeom>
        </p:spPr>
      </p:pic>
      <p:pic>
        <p:nvPicPr>
          <p:cNvPr id="6" name="Picture 2" descr="protest">
            <a:extLst>
              <a:ext uri="{FF2B5EF4-FFF2-40B4-BE49-F238E27FC236}">
                <a16:creationId xmlns:a16="http://schemas.microsoft.com/office/drawing/2014/main" id="{108DFF64-3907-4F1D-B2B5-F2B776752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07" y="3892939"/>
            <a:ext cx="5235086" cy="24361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F704FD-ADCF-4D4C-BE68-D715C6E1C3CA}"/>
              </a:ext>
            </a:extLst>
          </p:cNvPr>
          <p:cNvSpPr txBox="1"/>
          <p:nvPr/>
        </p:nvSpPr>
        <p:spPr>
          <a:xfrm>
            <a:off x="174661" y="3478408"/>
            <a:ext cx="6123398" cy="369332"/>
          </a:xfrm>
          <a:prstGeom prst="rect">
            <a:avLst/>
          </a:prstGeom>
          <a:noFill/>
        </p:spPr>
        <p:txBody>
          <a:bodyPr wrap="square">
            <a:spAutoFit/>
          </a:bodyPr>
          <a:lstStyle/>
          <a:p>
            <a:r>
              <a:rPr lang="en-US" sz="1800" b="1" dirty="0"/>
              <a:t>Climate change is now denied </a:t>
            </a:r>
            <a:endParaRPr lang="en-US" dirty="0"/>
          </a:p>
        </p:txBody>
      </p:sp>
      <p:sp>
        <p:nvSpPr>
          <p:cNvPr id="9" name="TextBox 8">
            <a:extLst>
              <a:ext uri="{FF2B5EF4-FFF2-40B4-BE49-F238E27FC236}">
                <a16:creationId xmlns:a16="http://schemas.microsoft.com/office/drawing/2014/main" id="{CD346F1D-1D56-45C5-87F2-3B35AD9755D4}"/>
              </a:ext>
            </a:extLst>
          </p:cNvPr>
          <p:cNvSpPr txBox="1"/>
          <p:nvPr/>
        </p:nvSpPr>
        <p:spPr>
          <a:xfrm>
            <a:off x="174661" y="6287106"/>
            <a:ext cx="2486344" cy="400110"/>
          </a:xfrm>
          <a:prstGeom prst="rect">
            <a:avLst/>
          </a:prstGeom>
          <a:noFill/>
        </p:spPr>
        <p:txBody>
          <a:bodyPr wrap="square">
            <a:spAutoFit/>
          </a:bodyPr>
          <a:lstStyle/>
          <a:p>
            <a:r>
              <a:rPr lang="en-US" sz="2000" dirty="0"/>
              <a:t>Covid anti-vaxxer</a:t>
            </a:r>
          </a:p>
        </p:txBody>
      </p:sp>
      <p:sp>
        <p:nvSpPr>
          <p:cNvPr id="11" name="TextBox 10">
            <a:extLst>
              <a:ext uri="{FF2B5EF4-FFF2-40B4-BE49-F238E27FC236}">
                <a16:creationId xmlns:a16="http://schemas.microsoft.com/office/drawing/2014/main" id="{F5BF309C-AC54-42C6-83A6-204D12733045}"/>
              </a:ext>
            </a:extLst>
          </p:cNvPr>
          <p:cNvSpPr txBox="1"/>
          <p:nvPr/>
        </p:nvSpPr>
        <p:spPr>
          <a:xfrm>
            <a:off x="6031829" y="3535128"/>
            <a:ext cx="3298005" cy="369332"/>
          </a:xfrm>
          <a:prstGeom prst="rect">
            <a:avLst/>
          </a:prstGeom>
          <a:noFill/>
        </p:spPr>
        <p:txBody>
          <a:bodyPr wrap="square">
            <a:spAutoFit/>
          </a:bodyPr>
          <a:lstStyle/>
          <a:p>
            <a:r>
              <a:rPr lang="en-US" sz="1800" b="1" dirty="0"/>
              <a:t>Abortion is now banned</a:t>
            </a:r>
            <a:endParaRPr lang="en-US" dirty="0"/>
          </a:p>
        </p:txBody>
      </p:sp>
    </p:spTree>
    <p:extLst>
      <p:ext uri="{BB962C8B-B14F-4D97-AF65-F5344CB8AC3E}">
        <p14:creationId xmlns:p14="http://schemas.microsoft.com/office/powerpoint/2010/main" val="290483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DEFBB-E1EF-40C7-89FA-C94F25EAD825}"/>
              </a:ext>
            </a:extLst>
          </p:cNvPr>
          <p:cNvSpPr>
            <a:spLocks noGrp="1"/>
          </p:cNvSpPr>
          <p:nvPr>
            <p:ph idx="1"/>
          </p:nvPr>
        </p:nvSpPr>
        <p:spPr>
          <a:xfrm>
            <a:off x="297951" y="328774"/>
            <a:ext cx="11712539" cy="6020656"/>
          </a:xfrm>
        </p:spPr>
        <p:txBody>
          <a:bodyPr>
            <a:noAutofit/>
          </a:bodyPr>
          <a:lstStyle/>
          <a:p>
            <a:pPr marL="0" indent="0">
              <a:buNone/>
            </a:pPr>
            <a:r>
              <a:rPr lang="en-US" sz="4500" dirty="0"/>
              <a:t>Data collection</a:t>
            </a:r>
          </a:p>
          <a:p>
            <a:r>
              <a:rPr lang="en-US" dirty="0"/>
              <a:t>Step  Import records from Swedish National Archives and the Swedish National Heritage </a:t>
            </a:r>
          </a:p>
          <a:p>
            <a:r>
              <a:rPr lang="en-US" dirty="0"/>
              <a:t>Step apply inclusion/ exclusion criteria</a:t>
            </a:r>
          </a:p>
          <a:p>
            <a:r>
              <a:rPr lang="en-US" dirty="0"/>
              <a:t>Step Record Quality Optimization</a:t>
            </a:r>
          </a:p>
          <a:p>
            <a:r>
              <a:rPr lang="en-US" dirty="0"/>
              <a:t>Step  Convert Digitized-Record into computable formats (DOC, PNG, MP3, and MP4)</a:t>
            </a:r>
          </a:p>
          <a:p>
            <a:r>
              <a:rPr lang="en-US" dirty="0"/>
              <a:t>Step Extract the relevant information from the Digitalized-Records</a:t>
            </a:r>
            <a:br>
              <a:rPr lang="en-US" dirty="0"/>
            </a:br>
            <a:r>
              <a:rPr lang="en-US" dirty="0"/>
              <a:t>From the digitalized records extract the following info.:</a:t>
            </a:r>
          </a:p>
          <a:p>
            <a:pPr lvl="2"/>
            <a:r>
              <a:rPr lang="en-US" dirty="0"/>
              <a:t>Name of the record</a:t>
            </a:r>
          </a:p>
          <a:p>
            <a:pPr lvl="2"/>
            <a:r>
              <a:rPr lang="en-US" dirty="0"/>
              <a:t>Type of the Record: (False Information, cultural heritage, or Human Development)</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25177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9FF4-1D08-4D2C-8927-23087D76C512}"/>
              </a:ext>
            </a:extLst>
          </p:cNvPr>
          <p:cNvSpPr>
            <a:spLocks noGrp="1"/>
          </p:cNvSpPr>
          <p:nvPr>
            <p:ph type="title"/>
          </p:nvPr>
        </p:nvSpPr>
        <p:spPr>
          <a:xfrm>
            <a:off x="838200" y="334303"/>
            <a:ext cx="10515600" cy="1325563"/>
          </a:xfrm>
        </p:spPr>
        <p:txBody>
          <a:bodyPr/>
          <a:lstStyle/>
          <a:p>
            <a:r>
              <a:rPr lang="en-US" dirty="0"/>
              <a:t>Data analysis</a:t>
            </a:r>
          </a:p>
        </p:txBody>
      </p:sp>
      <p:sp>
        <p:nvSpPr>
          <p:cNvPr id="3" name="Content Placeholder 2">
            <a:extLst>
              <a:ext uri="{FF2B5EF4-FFF2-40B4-BE49-F238E27FC236}">
                <a16:creationId xmlns:a16="http://schemas.microsoft.com/office/drawing/2014/main" id="{D9337735-E833-4E10-AA0F-F74E3E313572}"/>
              </a:ext>
            </a:extLst>
          </p:cNvPr>
          <p:cNvSpPr>
            <a:spLocks noGrp="1"/>
          </p:cNvSpPr>
          <p:nvPr>
            <p:ph idx="1"/>
          </p:nvPr>
        </p:nvSpPr>
        <p:spPr/>
        <p:txBody>
          <a:bodyPr>
            <a:normAutofit fontScale="92500" lnSpcReduction="10000"/>
          </a:bodyPr>
          <a:lstStyle/>
          <a:p>
            <a:r>
              <a:rPr lang="en-US" dirty="0"/>
              <a:t>AI in False Information analysis</a:t>
            </a:r>
          </a:p>
          <a:p>
            <a:pPr marL="0" indent="0">
              <a:buNone/>
            </a:pPr>
            <a:r>
              <a:rPr lang="en-US" dirty="0"/>
              <a:t>Use AI tools to track and extract (False Information) topic  from the data (DOC, MP3 and MP4)</a:t>
            </a:r>
          </a:p>
          <a:p>
            <a:pPr lvl="1"/>
            <a:r>
              <a:rPr lang="en-US" dirty="0"/>
              <a:t>Definition	 the AI Attack: </a:t>
            </a:r>
          </a:p>
          <a:p>
            <a:pPr lvl="2"/>
            <a:r>
              <a:rPr lang="en-US" dirty="0"/>
              <a:t>AI who Create Fake Post in Web</a:t>
            </a:r>
          </a:p>
          <a:p>
            <a:pPr lvl="2"/>
            <a:r>
              <a:rPr lang="en-US" dirty="0"/>
              <a:t>AI who Spread Fake Post to group of people</a:t>
            </a:r>
          </a:p>
          <a:p>
            <a:pPr lvl="1"/>
            <a:r>
              <a:rPr lang="en-US" dirty="0"/>
              <a:t>Definition  AI Defense:</a:t>
            </a:r>
          </a:p>
          <a:p>
            <a:pPr lvl="2"/>
            <a:r>
              <a:rPr lang="en-US" dirty="0"/>
              <a:t>AI Fake News Detector to detect Create Fake Post </a:t>
            </a:r>
          </a:p>
          <a:p>
            <a:pPr lvl="2"/>
            <a:r>
              <a:rPr lang="en-US" dirty="0"/>
              <a:t>AI </a:t>
            </a:r>
            <a:r>
              <a:rPr lang="en-US" dirty="0" err="1"/>
              <a:t>SocialBot</a:t>
            </a:r>
            <a:r>
              <a:rPr lang="en-US" dirty="0"/>
              <a:t> Detector to detect Spread Fake Post </a:t>
            </a:r>
          </a:p>
          <a:p>
            <a:pPr lvl="1"/>
            <a:r>
              <a:rPr lang="en-US" dirty="0"/>
              <a:t>To understand the AI applications and how these technologies can support the spread of misinformation (AI-Powered Fake News 2.0).</a:t>
            </a:r>
          </a:p>
          <a:p>
            <a:pPr lvl="1"/>
            <a:r>
              <a:rPr lang="en-US" dirty="0"/>
              <a:t> misinformation = Fake news, False News, Satire news, Disinformation, Misinformation, and Rumer.</a:t>
            </a:r>
          </a:p>
          <a:p>
            <a:pPr marL="0"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76134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7DF9-2652-4CBD-9CAA-B32A284A457C}"/>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55802AF8-2A0D-43DE-90DC-FEFB84E469AB}"/>
              </a:ext>
            </a:extLst>
          </p:cNvPr>
          <p:cNvSpPr>
            <a:spLocks noGrp="1"/>
          </p:cNvSpPr>
          <p:nvPr>
            <p:ph idx="1"/>
          </p:nvPr>
        </p:nvSpPr>
        <p:spPr/>
        <p:txBody>
          <a:bodyPr/>
          <a:lstStyle/>
          <a:p>
            <a:r>
              <a:rPr lang="en-US" dirty="0"/>
              <a:t>AI Techs in cultural heritage analysis</a:t>
            </a:r>
            <a:br>
              <a:rPr lang="en-US" dirty="0"/>
            </a:br>
            <a:r>
              <a:rPr lang="en-US" dirty="0"/>
              <a:t>Use AI tools to track and extract (cultural heritage) topic  from the data (DOC, MP3 and MP4) : Society, Language, Culture, Religion , Geographic, Population, Capita, Political system, </a:t>
            </a:r>
          </a:p>
          <a:p>
            <a:pPr marL="0" indent="0">
              <a:buNone/>
            </a:pPr>
            <a:endParaRPr lang="en-US" dirty="0"/>
          </a:p>
        </p:txBody>
      </p:sp>
    </p:spTree>
    <p:extLst>
      <p:ext uri="{BB962C8B-B14F-4D97-AF65-F5344CB8AC3E}">
        <p14:creationId xmlns:p14="http://schemas.microsoft.com/office/powerpoint/2010/main" val="690422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A78D-EE63-483B-9D87-E1C42B28991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2557CFED-E5A4-4AEF-8C83-1101078EF6D6}"/>
              </a:ext>
            </a:extLst>
          </p:cNvPr>
          <p:cNvSpPr>
            <a:spLocks noGrp="1"/>
          </p:cNvSpPr>
          <p:nvPr>
            <p:ph idx="1"/>
          </p:nvPr>
        </p:nvSpPr>
        <p:spPr/>
        <p:txBody>
          <a:bodyPr/>
          <a:lstStyle/>
          <a:p>
            <a:r>
              <a:rPr lang="en-US" dirty="0"/>
              <a:t>AI Techs in humane development analysis</a:t>
            </a:r>
          </a:p>
          <a:p>
            <a:pPr marL="0" indent="0">
              <a:buNone/>
            </a:pPr>
            <a:r>
              <a:rPr lang="en-US" dirty="0"/>
              <a:t>Use AI tools to track and extract (humane development ) topic  from the data (DOC, MP3 and MP4) to do the following:</a:t>
            </a:r>
          </a:p>
          <a:p>
            <a:pPr marL="0" indent="0">
              <a:buNone/>
            </a:pPr>
            <a:r>
              <a:rPr lang="en-US" dirty="0"/>
              <a:t>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dirty="0"/>
          </a:p>
        </p:txBody>
      </p:sp>
    </p:spTree>
    <p:extLst>
      <p:ext uri="{BB962C8B-B14F-4D97-AF65-F5344CB8AC3E}">
        <p14:creationId xmlns:p14="http://schemas.microsoft.com/office/powerpoint/2010/main" val="3030492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86934-FFF2-422A-89C7-AAEE0632620D}"/>
              </a:ext>
            </a:extLst>
          </p:cNvPr>
          <p:cNvSpPr>
            <a:spLocks noGrp="1"/>
          </p:cNvSpPr>
          <p:nvPr>
            <p:ph idx="1"/>
          </p:nvPr>
        </p:nvSpPr>
        <p:spPr/>
        <p:txBody>
          <a:bodyPr/>
          <a:lstStyle/>
          <a:p>
            <a:pPr marL="0" indent="0">
              <a:buNone/>
            </a:pPr>
            <a:r>
              <a:rPr lang="en-US" dirty="0"/>
              <a:t>Finally, by following the above steps we will answer the RQS addressed in this project</a:t>
            </a:r>
          </a:p>
          <a:p>
            <a:pPr marL="0" indent="0">
              <a:buNone/>
            </a:pPr>
            <a:r>
              <a:rPr lang="en-US" dirty="0"/>
              <a:t>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116192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8537824"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8537823" cy="5280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618180" y="5103179"/>
            <a:ext cx="7407665" cy="15419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DB – Layer</a:t>
            </a:r>
          </a:p>
          <a:p>
            <a:pPr algn="ctr"/>
            <a:r>
              <a:rPr lang="en-US" b="1" dirty="0"/>
              <a:t>Input Records</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7407665" cy="338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r>
              <a:rPr lang="en-US" dirty="0"/>
              <a:t>Logic Layer</a:t>
            </a:r>
          </a:p>
          <a:p>
            <a:r>
              <a:rPr lang="en-US" dirty="0"/>
              <a:t>Data collection</a:t>
            </a:r>
          </a:p>
          <a:p>
            <a:pPr marL="285750" indent="-285750">
              <a:buFont typeface="Arial" panose="020B0604020202020204" pitchFamily="34" charset="0"/>
              <a:buChar char="•"/>
            </a:pPr>
            <a:r>
              <a:rPr lang="en-US" sz="1600" dirty="0"/>
              <a:t>Optimization: optimize quality of record</a:t>
            </a:r>
          </a:p>
          <a:p>
            <a:pPr marL="285750" indent="-285750">
              <a:buFont typeface="Arial" panose="020B0604020202020204" pitchFamily="34" charset="0"/>
              <a:buChar char="•"/>
            </a:pPr>
            <a:r>
              <a:rPr lang="en-US" sz="1600" dirty="0"/>
              <a:t>Digitization: digitize record into computable formats (Doc,PGN,MP4,MP3)</a:t>
            </a:r>
          </a:p>
          <a:p>
            <a:pPr marL="285750" indent="-285750">
              <a:buFont typeface="Arial" panose="020B0604020202020204" pitchFamily="34" charset="0"/>
              <a:buChar char="•"/>
            </a:pPr>
            <a:r>
              <a:rPr lang="en-US" sz="1600" dirty="0"/>
              <a:t>Extract the relevant information from the Digitalized-Records</a:t>
            </a:r>
          </a:p>
          <a:p>
            <a:pPr lvl="2"/>
            <a:r>
              <a:rPr lang="en-US" sz="1200" dirty="0"/>
              <a:t>Name of the record</a:t>
            </a:r>
          </a:p>
          <a:p>
            <a:pPr lvl="2"/>
            <a:r>
              <a:rPr lang="en-US" sz="1200" dirty="0"/>
              <a:t>Type of the Record: (False Information, cultural heritage, or Human Development)</a:t>
            </a:r>
          </a:p>
          <a:p>
            <a:r>
              <a:rPr lang="en-US" sz="1800" dirty="0"/>
              <a:t>Data analysis</a:t>
            </a:r>
          </a:p>
          <a:p>
            <a:pPr marL="285750" indent="-285750">
              <a:buFont typeface="Arial" panose="020B0604020202020204" pitchFamily="34" charset="0"/>
              <a:buChar char="•"/>
            </a:pPr>
            <a:r>
              <a:rPr lang="en-US" sz="1600" dirty="0"/>
              <a:t>AI in False Information analysis</a:t>
            </a:r>
          </a:p>
          <a:p>
            <a:pPr marL="742950" lvl="1" indent="-285750">
              <a:buFont typeface="Arial" panose="020B0604020202020204" pitchFamily="34" charset="0"/>
              <a:buChar char="•"/>
            </a:pPr>
            <a:r>
              <a:rPr lang="en-US" sz="1600" dirty="0"/>
              <a:t>misinformation = Fake news, False News, Satire news, Disinformation, Misinformation, and Rumer</a:t>
            </a:r>
          </a:p>
          <a:p>
            <a:pPr marL="285750" indent="-285750">
              <a:buFont typeface="Arial" panose="020B0604020202020204" pitchFamily="34" charset="0"/>
              <a:buChar char="•"/>
            </a:pPr>
            <a:r>
              <a:rPr lang="en-US" sz="1600" dirty="0"/>
              <a:t>AI Techs in cultural heritage analysis</a:t>
            </a:r>
          </a:p>
          <a:p>
            <a:pPr marL="285750" indent="-285750">
              <a:buFont typeface="Arial" panose="020B0604020202020204" pitchFamily="34" charset="0"/>
              <a:buChar char="•"/>
            </a:pPr>
            <a:r>
              <a:rPr lang="en-US" sz="1600" dirty="0"/>
              <a:t>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4021688" y="513564"/>
            <a:ext cx="2600648"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a:t>
            </a:r>
          </a:p>
          <a:p>
            <a:pPr algn="ctr"/>
            <a:r>
              <a:rPr lang="en-US" dirty="0"/>
              <a:t>(Output)</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a:off x="5322012" y="4979173"/>
            <a:ext cx="1" cy="509492"/>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V="1">
            <a:off x="5322012" y="1266929"/>
            <a:ext cx="0" cy="324338"/>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pic>
        <p:nvPicPr>
          <p:cNvPr id="28" name="Picture 27">
            <a:extLst>
              <a:ext uri="{FF2B5EF4-FFF2-40B4-BE49-F238E27FC236}">
                <a16:creationId xmlns:a16="http://schemas.microsoft.com/office/drawing/2014/main" id="{25F88663-2623-460F-9C70-2B47683A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057" y="5488664"/>
            <a:ext cx="823492" cy="1097989"/>
          </a:xfrm>
          <a:prstGeom prst="rect">
            <a:avLst/>
          </a:prstGeom>
        </p:spPr>
      </p:pic>
      <p:pic>
        <p:nvPicPr>
          <p:cNvPr id="48" name="Picture 2" descr="Image">
            <a:extLst>
              <a:ext uri="{FF2B5EF4-FFF2-40B4-BE49-F238E27FC236}">
                <a16:creationId xmlns:a16="http://schemas.microsoft.com/office/drawing/2014/main" id="{102B9699-618B-449B-BAB5-A75A522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49" y="5488665"/>
            <a:ext cx="1505065" cy="102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36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75B0-BED2-4C82-9F20-60866AF4AFC4}"/>
              </a:ext>
            </a:extLst>
          </p:cNvPr>
          <p:cNvSpPr>
            <a:spLocks noGrp="1"/>
          </p:cNvSpPr>
          <p:nvPr>
            <p:ph type="title"/>
          </p:nvPr>
        </p:nvSpPr>
        <p:spPr>
          <a:xfrm>
            <a:off x="329938" y="256854"/>
            <a:ext cx="11485343" cy="4756935"/>
          </a:xfrm>
        </p:spPr>
        <p:txBody>
          <a:bodyPr>
            <a:normAutofit/>
          </a:bodyPr>
          <a:lstStyle/>
          <a:p>
            <a:pPr algn="ctr"/>
            <a:r>
              <a:rPr lang="en-US" sz="3000" b="1" dirty="0"/>
              <a:t>AI Techs in Digital Humanities and Digital Knowledge is a Hot Project  </a:t>
            </a:r>
            <a:br>
              <a:rPr lang="en-US" sz="3000" b="1" dirty="0"/>
            </a:br>
            <a:br>
              <a:rPr lang="en-US" sz="3000" b="1" dirty="0"/>
            </a:br>
            <a:r>
              <a:rPr lang="en-US" sz="3000" b="1" dirty="0"/>
              <a:t>It is happening now</a:t>
            </a:r>
          </a:p>
        </p:txBody>
      </p:sp>
    </p:spTree>
    <p:extLst>
      <p:ext uri="{BB962C8B-B14F-4D97-AF65-F5344CB8AC3E}">
        <p14:creationId xmlns:p14="http://schemas.microsoft.com/office/powerpoint/2010/main" val="351974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A648-CC6F-4E76-8430-4E2457C3590D}"/>
              </a:ext>
            </a:extLst>
          </p:cNvPr>
          <p:cNvSpPr>
            <a:spLocks noGrp="1"/>
          </p:cNvSpPr>
          <p:nvPr>
            <p:ph type="title"/>
          </p:nvPr>
        </p:nvSpPr>
        <p:spPr>
          <a:xfrm>
            <a:off x="117339" y="-90746"/>
            <a:ext cx="11957319" cy="771738"/>
          </a:xfrm>
        </p:spPr>
        <p:txBody>
          <a:bodyPr>
            <a:normAutofit/>
          </a:bodyPr>
          <a:lstStyle/>
          <a:p>
            <a:r>
              <a:rPr lang="en-US" sz="3000" b="1" dirty="0"/>
              <a:t>The Outcome of fake news and propaganda – War is Peace</a:t>
            </a:r>
          </a:p>
        </p:txBody>
      </p:sp>
      <p:pic>
        <p:nvPicPr>
          <p:cNvPr id="1026" name="Picture 2">
            <a:extLst>
              <a:ext uri="{FF2B5EF4-FFF2-40B4-BE49-F238E27FC236}">
                <a16:creationId xmlns:a16="http://schemas.microsoft.com/office/drawing/2014/main" id="{2AF97254-03F1-4FE6-9D3E-BDB25660F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45" y="720866"/>
            <a:ext cx="5371286" cy="2588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eeing Iraqi civilians walk past the heavily damaged al-Nuri mosque in the Old City of Mosul, Iraq, Tuesday, July 4, 2017. (Felipe Dana/ AP)">
            <a:extLst>
              <a:ext uri="{FF2B5EF4-FFF2-40B4-BE49-F238E27FC236}">
                <a16:creationId xmlns:a16="http://schemas.microsoft.com/office/drawing/2014/main" id="{6923BE19-91A2-4270-9D0B-14605A999D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732869"/>
            <a:ext cx="5754854" cy="2576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AB8620F-5FAE-4261-8A30-D22785464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45" y="3833233"/>
            <a:ext cx="5535460" cy="25348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F69D9F5-D30C-423C-A40B-C2D3A6FE0099}"/>
              </a:ext>
            </a:extLst>
          </p:cNvPr>
          <p:cNvSpPr txBox="1"/>
          <p:nvPr/>
        </p:nvSpPr>
        <p:spPr>
          <a:xfrm>
            <a:off x="274577" y="3348745"/>
            <a:ext cx="6123398" cy="369332"/>
          </a:xfrm>
          <a:prstGeom prst="rect">
            <a:avLst/>
          </a:prstGeom>
          <a:noFill/>
        </p:spPr>
        <p:txBody>
          <a:bodyPr wrap="square">
            <a:spAutoFit/>
          </a:bodyPr>
          <a:lstStyle/>
          <a:p>
            <a:r>
              <a:rPr lang="en-US" dirty="0"/>
              <a:t>Ukrainian war</a:t>
            </a:r>
          </a:p>
        </p:txBody>
      </p:sp>
      <p:sp>
        <p:nvSpPr>
          <p:cNvPr id="11" name="TextBox 10">
            <a:extLst>
              <a:ext uri="{FF2B5EF4-FFF2-40B4-BE49-F238E27FC236}">
                <a16:creationId xmlns:a16="http://schemas.microsoft.com/office/drawing/2014/main" id="{58F69385-05E5-4049-A28B-B893D4CB63C2}"/>
              </a:ext>
            </a:extLst>
          </p:cNvPr>
          <p:cNvSpPr txBox="1"/>
          <p:nvPr/>
        </p:nvSpPr>
        <p:spPr>
          <a:xfrm>
            <a:off x="274577" y="6299619"/>
            <a:ext cx="6123398" cy="369332"/>
          </a:xfrm>
          <a:prstGeom prst="rect">
            <a:avLst/>
          </a:prstGeom>
          <a:noFill/>
        </p:spPr>
        <p:txBody>
          <a:bodyPr wrap="square">
            <a:spAutoFit/>
          </a:bodyPr>
          <a:lstStyle/>
          <a:p>
            <a:r>
              <a:rPr lang="en-US" dirty="0"/>
              <a:t>Syrian civil war</a:t>
            </a:r>
          </a:p>
        </p:txBody>
      </p:sp>
      <p:sp>
        <p:nvSpPr>
          <p:cNvPr id="13" name="TextBox 12">
            <a:extLst>
              <a:ext uri="{FF2B5EF4-FFF2-40B4-BE49-F238E27FC236}">
                <a16:creationId xmlns:a16="http://schemas.microsoft.com/office/drawing/2014/main" id="{59B1255B-89CA-4E1E-9D62-86CFB8D9D797}"/>
              </a:ext>
            </a:extLst>
          </p:cNvPr>
          <p:cNvSpPr txBox="1"/>
          <p:nvPr/>
        </p:nvSpPr>
        <p:spPr>
          <a:xfrm>
            <a:off x="6062716" y="3365953"/>
            <a:ext cx="6123398" cy="369332"/>
          </a:xfrm>
          <a:prstGeom prst="rect">
            <a:avLst/>
          </a:prstGeom>
          <a:noFill/>
        </p:spPr>
        <p:txBody>
          <a:bodyPr wrap="square">
            <a:spAutoFit/>
          </a:bodyPr>
          <a:lstStyle/>
          <a:p>
            <a:r>
              <a:rPr lang="en-US" dirty="0"/>
              <a:t>Iraq War</a:t>
            </a:r>
          </a:p>
        </p:txBody>
      </p:sp>
      <p:sp>
        <p:nvSpPr>
          <p:cNvPr id="15" name="TextBox 14">
            <a:extLst>
              <a:ext uri="{FF2B5EF4-FFF2-40B4-BE49-F238E27FC236}">
                <a16:creationId xmlns:a16="http://schemas.microsoft.com/office/drawing/2014/main" id="{EB623533-BA1A-48D8-BDB4-59693CE9996E}"/>
              </a:ext>
            </a:extLst>
          </p:cNvPr>
          <p:cNvSpPr txBox="1"/>
          <p:nvPr/>
        </p:nvSpPr>
        <p:spPr>
          <a:xfrm>
            <a:off x="6095999" y="6351497"/>
            <a:ext cx="2556619" cy="369332"/>
          </a:xfrm>
          <a:prstGeom prst="rect">
            <a:avLst/>
          </a:prstGeom>
          <a:noFill/>
        </p:spPr>
        <p:txBody>
          <a:bodyPr wrap="square">
            <a:spAutoFit/>
          </a:bodyPr>
          <a:lstStyle/>
          <a:p>
            <a:r>
              <a:rPr lang="en-US" dirty="0"/>
              <a:t>Yemeni civil war</a:t>
            </a:r>
          </a:p>
        </p:txBody>
      </p:sp>
      <p:pic>
        <p:nvPicPr>
          <p:cNvPr id="1034" name="Picture 10">
            <a:extLst>
              <a:ext uri="{FF2B5EF4-FFF2-40B4-BE49-F238E27FC236}">
                <a16:creationId xmlns:a16="http://schemas.microsoft.com/office/drawing/2014/main" id="{B4C50968-EF6D-4538-A5B3-187B8D27AE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1" y="3787163"/>
            <a:ext cx="5754854" cy="2534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56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3307</TotalTime>
  <Words>2568</Words>
  <Application>Microsoft Office PowerPoint</Application>
  <PresentationFormat>Widescreen</PresentationFormat>
  <Paragraphs>174</Paragraphs>
  <Slides>37</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AI Techs in Digital Humanities and Digital Knowledge is a Hot Project    It is happening now</vt:lpstr>
      <vt:lpstr>PowerPoint Presentation</vt:lpstr>
      <vt:lpstr>The Outcome of fake news and propaganda – War is Peace</vt:lpstr>
      <vt:lpstr>The Outcome of fake news and propaganda. Freedom Is Slavery</vt:lpstr>
      <vt:lpstr>The Outcome of fake news and propaganda. Ignorance Is Strength.</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Data analysis</vt:lpstr>
      <vt:lpstr>Data analysis</vt:lpstr>
      <vt:lpstr>Data analysis</vt:lpstr>
      <vt:lpstr>PowerPoint Presentation</vt:lpstr>
      <vt:lpstr>Software Architecture</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295</cp:revision>
  <dcterms:created xsi:type="dcterms:W3CDTF">2023-05-26T01:44:33Z</dcterms:created>
  <dcterms:modified xsi:type="dcterms:W3CDTF">2023-05-30T15:03:57Z</dcterms:modified>
</cp:coreProperties>
</file>